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6858000" cx="9144000"/>
  <p:notesSz cx="6858000" cy="9144000"/>
  <p:embeddedFontLst>
    <p:embeddedFont>
      <p:font typeface="Montserrat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20" Type="http://schemas.openxmlformats.org/officeDocument/2006/relationships/slide" Target="slides/slide15.xml"/><Relationship Id="rId41" Type="http://schemas.openxmlformats.org/officeDocument/2006/relationships/font" Target="fonts/Montserrat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png"/><Relationship Id="rId4" Type="http://schemas.openxmlformats.org/officeDocument/2006/relationships/hyperlink" Target="http://martinfowler.com/bliki/BlueGreenDeployment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hyperlink" Target="https://www.weave.works/blog/gitops-git-push-all-the-things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png"/><Relationship Id="rId4" Type="http://schemas.openxmlformats.org/officeDocument/2006/relationships/hyperlink" Target="http://12factor.ne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Containers, Cloud Native Computing, DevOps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does Docker work?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95400"/>
            <a:ext cx="9144000" cy="47627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Dockerfile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6034" y="1323220"/>
            <a:ext cx="7504643" cy="47409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simple Docker commands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apt-get install docker.io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pull ubuntu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run –t –i ubuntu /bin/bash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commit funky_freo image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push image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Compose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How to create a set of containers that work together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74752"/>
            <a:ext cx="9144000" cy="408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docker-compose.yml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37752" y="1257299"/>
            <a:ext cx="5288154" cy="506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Orchestration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What does an Operating System do?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Manages processes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Co-ordinates the processes access to resources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CPUs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Memory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Disk</a:t>
            </a:r>
            <a:endParaRPr/>
          </a:p>
          <a:p>
            <a:pPr indent="-228600" lvl="2" marL="1143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Devices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Fairness and priority between processes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Datacenter Operating System</a:t>
            </a:r>
            <a:br>
              <a:rPr lang="en-US"/>
            </a:br>
            <a:r>
              <a:rPr lang="en-US" sz="2700"/>
              <a:t>aka Container Orchestration</a:t>
            </a:r>
            <a:endParaRPr/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Manages the placement of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Access to resources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Configuration and networking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Moves containers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Load balances across 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Effectively creating a single OS across a cloud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Containers vs Processes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Kubernetes</a:t>
            </a:r>
            <a:endParaRPr/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375635" y="1600200"/>
            <a:ext cx="3625398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Open Source cluster management of containers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From Google, but separate from the Borg project</a:t>
            </a:r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80665" y="274637"/>
            <a:ext cx="4520249" cy="55012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Pods</a:t>
            </a: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9930" y="1523999"/>
            <a:ext cx="3745237" cy="398429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4841460" y="1872400"/>
            <a:ext cx="3845340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encapsulates an application container (or, in some cases, multiple containers), storage resources, a unique network IP, and options that govern how the container(s) should run.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Pod represents a unit of deployment: a single instance of an application in Kubernetes, which might consist of either a single container or a small number of containers that are tightly coupled and that share resources.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Services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abstract exposure of pods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Pods die and are recreated, replicated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“A Kubernetes Service is an abstraction which defines a logical set of Pods and a policy by which to access them”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Containers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History and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ecosystem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PaaS in a container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Futures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Volumes</a:t>
            </a:r>
            <a:endParaRPr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persistent virtual disk that belongs to a Pod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Shares data between containers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Lives longer than a container, but no longer than the pod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Namespaces	</a:t>
            </a:r>
            <a:endParaRPr/>
          </a:p>
        </p:txBody>
      </p:sp>
      <p:sp>
        <p:nvSpPr>
          <p:cNvPr id="218" name="Google Shape;218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virtual cluster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Names must be unique inside namespaces, can be the same across different namespaces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pic>
        <p:nvPicPr>
          <p:cNvPr id="224" name="Google Shape;22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7320" y="1417638"/>
            <a:ext cx="4657223" cy="4424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</a:t>
            </a:r>
            <a:endParaRPr/>
          </a:p>
        </p:txBody>
      </p:sp>
      <p:sp>
        <p:nvSpPr>
          <p:cNvPr id="230" name="Google Shape;230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DevOps is the codification of the interface between Development and Operations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Agile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Repeatable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Collaborative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Versioned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Automated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"/>
              <a:buNone/>
            </a:pPr>
            <a:r>
              <a:rPr lang="en-US" sz="3200"/>
              <a:t>Kittens vs Cattle</a:t>
            </a:r>
            <a:br>
              <a:rPr lang="en-US" sz="3200"/>
            </a:br>
            <a:r>
              <a:rPr lang="en-US" sz="3200"/>
              <a:t>(An unpleasant but effective analogy)</a:t>
            </a:r>
            <a:br>
              <a:rPr lang="en-US" sz="3200"/>
            </a:br>
            <a:endParaRPr sz="3200"/>
          </a:p>
        </p:txBody>
      </p:sp>
      <p:pic>
        <p:nvPicPr>
          <p:cNvPr id="236" name="Google Shape;23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8718" y="1843364"/>
            <a:ext cx="4850952" cy="2728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7879" y="1843364"/>
            <a:ext cx="3512634" cy="35126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Immutability</a:t>
            </a:r>
            <a:endParaRPr/>
          </a:p>
        </p:txBody>
      </p:sp>
      <p:sp>
        <p:nvSpPr>
          <p:cNvPr id="243" name="Google Shape;243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Never change a running server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Only create a new one that is better</a:t>
            </a:r>
            <a:endParaRPr sz="3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•"/>
            </a:pPr>
            <a:r>
              <a:rPr lang="en-US" sz="3400"/>
              <a:t>Track the changes in a version control model</a:t>
            </a:r>
            <a:endParaRPr sz="3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Blue Green Deployment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536" y="1242066"/>
            <a:ext cx="8420264" cy="5363169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8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http://martinfowler.com/bliki/BlueGreenDeployment.html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DevOps and Docker</a:t>
            </a:r>
            <a:endParaRPr/>
          </a:p>
        </p:txBody>
      </p:sp>
      <p:sp>
        <p:nvSpPr>
          <p:cNvPr id="256" name="Google Shape;256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is a key DevOps tool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Speeds up the creation of repeatable deployments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Consistency between development, test and production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Versioned repository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with Chef, Puppet,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74800"/>
            <a:ext cx="9144000" cy="36971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40"/>
          <p:cNvSpPr/>
          <p:nvPr/>
        </p:nvSpPr>
        <p:spPr>
          <a:xfrm>
            <a:off x="749589" y="5271942"/>
            <a:ext cx="66659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https://www.weave.works/blog/gitops-git-push-all-the-things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GitOps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Infrastructure as Code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Terraform + Deployment + Containers + Build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Everything is in Git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Any change to the infrastructure is a Pull Request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Sharing of resources</a:t>
            </a:r>
            <a:br>
              <a:rPr lang="en-US"/>
            </a:br>
            <a:r>
              <a:rPr lang="en-US"/>
              <a:t>vs Isolation</a:t>
            </a:r>
            <a:endParaRPr/>
          </a:p>
        </p:txBody>
      </p:sp>
      <p:cxnSp>
        <p:nvCxnSpPr>
          <p:cNvPr id="97" name="Google Shape;97;p15"/>
          <p:cNvCxnSpPr/>
          <p:nvPr/>
        </p:nvCxnSpPr>
        <p:spPr>
          <a:xfrm rot="10800000">
            <a:off x="1210235" y="1583765"/>
            <a:ext cx="0" cy="4258235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98" name="Google Shape;98;p15"/>
          <p:cNvCxnSpPr/>
          <p:nvPr/>
        </p:nvCxnSpPr>
        <p:spPr>
          <a:xfrm flipH="1" rot="10800000">
            <a:off x="1243107" y="5841999"/>
            <a:ext cx="6899836" cy="1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99" name="Google Shape;99;p15"/>
          <p:cNvSpPr txBox="1"/>
          <p:nvPr/>
        </p:nvSpPr>
        <p:spPr>
          <a:xfrm rot="-5400000">
            <a:off x="69777" y="3180700"/>
            <a:ext cx="15875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isolation</a:t>
            </a:r>
            <a:endParaRPr/>
          </a:p>
        </p:txBody>
      </p:sp>
      <p:sp>
        <p:nvSpPr>
          <p:cNvPr id="100" name="Google Shape;100;p15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Better resource utilisation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data 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Dedicated HW/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Datacentre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Virtual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Machines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 OS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Separate processes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Shared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Containers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74368"/>
            <a:ext cx="9144000" cy="512828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3181661" y="5563615"/>
            <a:ext cx="1980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http://12factor.net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12 Factor Apps</a:t>
            </a:r>
            <a:br>
              <a:rPr lang="en-US"/>
            </a:b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Codebase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One codebase in revision control, many deploys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Dependencies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Explicity define and declare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Config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Store config in the environment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Backing Services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Treat as attached resources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Build, Release, Run</a:t>
            </a:r>
            <a:endParaRPr/>
          </a:p>
          <a:p>
            <a:pPr indent="-285750" lvl="1" marL="742950" rtl="0" algn="l">
              <a:spcBef>
                <a:spcPts val="23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400"/>
              <a:t>Strictly separate</a:t>
            </a:r>
            <a:br>
              <a:rPr lang="en-US" sz="1400"/>
            </a:br>
            <a:endParaRPr sz="14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Execute the app as stateless processes</a:t>
            </a:r>
            <a:endParaRPr/>
          </a:p>
        </p:txBody>
      </p:sp>
      <p:sp>
        <p:nvSpPr>
          <p:cNvPr id="281" name="Google Shape;281;p4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Port Binding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Export services via port binding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Concurrency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Scale out via processes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Disposability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Fast startup and graceful shutdown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Dev/Prod Parity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Keep dev/staging/prod as similar as possible</a:t>
            </a:r>
            <a:endParaRPr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Logs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Treat logs as event streams</a:t>
            </a:r>
            <a:br>
              <a:rPr lang="en-US" sz="1500"/>
            </a:br>
            <a:endParaRPr sz="1500"/>
          </a:p>
          <a:p>
            <a:pPr indent="-3429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Admin Processes</a:t>
            </a:r>
            <a:endParaRPr/>
          </a:p>
          <a:p>
            <a:pPr indent="-285750" lvl="1" marL="742950" rtl="0" algn="l">
              <a:spcBef>
                <a:spcPts val="255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1500"/>
              <a:t>Run admin/mgmt tasks as one-off processes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87" name="Google Shape;287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Docker and the Container model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Lightweight virtualization and repeatability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Blue Green deployment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“Warehouse Scale” computing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Lightweight Virtualization history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zSystems Virtual Servers from late 1990s</a:t>
            </a:r>
            <a:endParaRPr/>
          </a:p>
          <a:p>
            <a:pPr indent="-285750" lvl="1" marL="74295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/>
              <a:t>(the mainframe really did do everything first)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Solaris Zones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AIX Workload Partitions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FreeBSD Jail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…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What is a Container?	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lightweight virtual server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Running within an Operating System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Providing various levels of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Disk isolation and control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Network isolation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CPU and memory controls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Containers at Google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Every GMail session is a container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Try doing an export and then searching your email ☺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“Everything runs in a container”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b="1" lang="en-US" sz="2800"/>
              <a:t>2 billion</a:t>
            </a:r>
            <a:r>
              <a:rPr lang="en-US" sz="2800"/>
              <a:t> containers launched a week</a:t>
            </a:r>
            <a:endParaRPr/>
          </a:p>
          <a:p>
            <a:pPr indent="-342900" lvl="0" marL="3429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Borg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b="1" lang="en-US" sz="2400"/>
              <a:t>Any</a:t>
            </a:r>
            <a:r>
              <a:rPr lang="en-US" sz="2400"/>
              <a:t> Google developer can instantiate their code in </a:t>
            </a:r>
            <a:r>
              <a:rPr b="1" lang="en-US" sz="2400"/>
              <a:t>10,000 instances </a:t>
            </a:r>
            <a:r>
              <a:rPr lang="en-US" sz="2400"/>
              <a:t>any time they want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Takes about 5 minutes to start that many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Never exactly 10,000 because of failures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Cloud Native Computing Foundation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new definition of “Cloud Native”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Container Packaged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Dynamically Managed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Micro-Service oriented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0825" y="3810200"/>
            <a:ext cx="5702024" cy="24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Docker on top of Containers</a:t>
            </a:r>
            <a:endParaRPr/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60"/>
              <a:buChar char="•"/>
            </a:pPr>
            <a:r>
              <a:rPr lang="en-US" sz="2560"/>
              <a:t>Docker adds several things to LXC and containerization:</a:t>
            </a:r>
            <a:endParaRPr sz="256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Copy on write filesystem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Layered images and the ability to extend machines easily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Simple textual config file</a:t>
            </a:r>
            <a:endParaRPr sz="219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Portable deployment across machines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Creating an ecosystem of images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Application centric</a:t>
            </a:r>
            <a:endParaRPr sz="2190"/>
          </a:p>
          <a:p>
            <a:pPr indent="-203200" lvl="2" marL="1143000" rtl="0" algn="l">
              <a:lnSpc>
                <a:spcPct val="90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20"/>
              <a:buChar char="•"/>
            </a:pPr>
            <a:r>
              <a:rPr lang="en-US" sz="1820"/>
              <a:t>Each VM is a process (roughly speaking)</a:t>
            </a:r>
            <a:endParaRPr sz="1820"/>
          </a:p>
          <a:p>
            <a:pPr indent="-260350" lvl="1" marL="742950" rtl="0" algn="l">
              <a:lnSpc>
                <a:spcPct val="9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190"/>
              <a:buChar char="–"/>
            </a:pPr>
            <a:r>
              <a:rPr lang="en-US" sz="2190"/>
              <a:t>Plus others (auto-build, etc)</a:t>
            </a:r>
            <a:endParaRPr sz="219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Docker?</a:t>
            </a:r>
            <a:endParaRPr/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 </a:t>
            </a:r>
            <a:r>
              <a:rPr i="1" lang="en-US" sz="2900"/>
              <a:t>ecosystem </a:t>
            </a:r>
            <a:r>
              <a:rPr lang="en-US" sz="2900"/>
              <a:t>has created a </a:t>
            </a:r>
            <a:r>
              <a:rPr i="1" lang="en-US" sz="2900"/>
              <a:t> network effect</a:t>
            </a:r>
            <a:endParaRPr sz="29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Metcalfe’s Law states</a:t>
            </a:r>
            <a:endParaRPr sz="2900"/>
          </a:p>
          <a:p>
            <a:pPr indent="-26670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500"/>
              <a:buChar char="–"/>
            </a:pPr>
            <a:r>
              <a:rPr lang="en-US" sz="2500"/>
              <a:t>the value of a telecommunications network is proportional to the square of the number of connected users of the system </a:t>
            </a:r>
            <a:endParaRPr sz="2500"/>
          </a:p>
          <a:p>
            <a:pPr indent="-3238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900"/>
              <a:buChar char="•"/>
            </a:pPr>
            <a:r>
              <a:rPr lang="en-US" sz="2900"/>
              <a:t>There is surely a corollary for ecosystems</a:t>
            </a:r>
            <a:endParaRPr sz="2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